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87" r:id="rId2"/>
    <p:sldMasterId id="2147483691" r:id="rId3"/>
    <p:sldMasterId id="2147483693" r:id="rId4"/>
  </p:sldMasterIdLst>
  <p:notesMasterIdLst>
    <p:notesMasterId r:id="rId18"/>
  </p:notesMasterIdLst>
  <p:handoutMasterIdLst>
    <p:handoutMasterId r:id="rId19"/>
  </p:handoutMasterIdLst>
  <p:sldIdLst>
    <p:sldId id="257" r:id="rId5"/>
    <p:sldId id="258" r:id="rId6"/>
    <p:sldId id="278" r:id="rId7"/>
    <p:sldId id="292" r:id="rId8"/>
    <p:sldId id="291" r:id="rId9"/>
    <p:sldId id="279" r:id="rId10"/>
    <p:sldId id="294" r:id="rId11"/>
    <p:sldId id="280" r:id="rId12"/>
    <p:sldId id="284" r:id="rId13"/>
    <p:sldId id="285" r:id="rId14"/>
    <p:sldId id="289" r:id="rId15"/>
    <p:sldId id="288" r:id="rId16"/>
    <p:sldId id="260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8BF44"/>
    <a:srgbClr val="D8DC30"/>
    <a:srgbClr val="46DA5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87" autoAdjust="0"/>
    <p:restoredTop sz="94611" autoAdjust="0"/>
  </p:normalViewPr>
  <p:slideViewPr>
    <p:cSldViewPr>
      <p:cViewPr>
        <p:scale>
          <a:sx n="70" d="100"/>
          <a:sy n="70" d="100"/>
        </p:scale>
        <p:origin x="-122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628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37EA8EC-1ED9-4145-B998-CE8551361237}" type="datetimeFigureOut">
              <a:rPr lang="en-US"/>
              <a:pPr>
                <a:defRPr/>
              </a:pPr>
              <a:t>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8FE073-7120-4413-B621-8A4661EE9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48D6A0-8127-407D-9033-CB96B8893995}" type="datetimeFigureOut">
              <a:rPr lang="en-US"/>
              <a:pPr>
                <a:defRPr/>
              </a:pPr>
              <a:t>2/19/2018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35F8DDE-5E38-4673-8997-8E45AFB98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8305800" cy="838200"/>
          </a:xfrm>
          <a:prstGeom prst="rect">
            <a:avLst/>
          </a:prstGeom>
          <a:solidFill>
            <a:schemeClr val="bg1"/>
          </a:solidFill>
          <a:ln w="19050">
            <a:solidFill>
              <a:srgbClr val="D8DC30"/>
            </a:solidFill>
          </a:ln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971800" y="2590800"/>
            <a:ext cx="3429000" cy="3810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2686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990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599"/>
            <a:ext cx="7772400" cy="1085851"/>
          </a:xfrm>
          <a:prstGeom prst="rect">
            <a:avLst/>
          </a:prstGeom>
        </p:spPr>
        <p:txBody>
          <a:bodyPr/>
          <a:lstStyle>
            <a:lvl1pPr>
              <a:defRPr sz="6000" b="1" i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NOVI LOGOS – Cara Dušana 48 – Belgrade – T: 381 11 2636 520 – office@logos-edu.rs – www-logos-edu.rs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JASMINKA\site\back_ground.gif"/>
          <p:cNvPicPr>
            <a:picLocks noChangeAspect="1" noChangeArrowheads="1"/>
          </p:cNvPicPr>
          <p:nvPr userDrawn="1"/>
        </p:nvPicPr>
        <p:blipFill>
          <a:blip r:embed="rId4" cstate="print"/>
          <a:srcRect l="497" t="2969" r="517" b="79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" descr="D:\LogoLogos\logos CIR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28600"/>
            <a:ext cx="28194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9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logos cvetici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5788" y="3617913"/>
            <a:ext cx="938212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" descr="D:\LogoLogos\logos CIR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5113" y="6143625"/>
            <a:ext cx="21717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0" y="0"/>
          <a:ext cx="91440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381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Latn-CS" sz="3000" dirty="0" smtClean="0"/>
                    </a:p>
                    <a:p>
                      <a:endParaRPr lang="sr-Latn-CS" sz="1800" dirty="0" smtClean="0"/>
                    </a:p>
                  </a:txBody>
                  <a:tcPr>
                    <a:solidFill>
                      <a:srgbClr val="D8DC30"/>
                    </a:solidFill>
                  </a:tcPr>
                </a:tc>
              </a:tr>
            </a:tbl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JASMINKA\site\back_ground.gif"/>
          <p:cNvPicPr>
            <a:picLocks noChangeAspect="1" noChangeArrowheads="1"/>
          </p:cNvPicPr>
          <p:nvPr userDrawn="1"/>
        </p:nvPicPr>
        <p:blipFill>
          <a:blip r:embed="rId4" cstate="print"/>
          <a:srcRect l="497" t="2969" r="517" b="79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3075" name="Picture 2" descr="D:\LogoLogos\logos CIR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1950" y="6324600"/>
            <a:ext cx="19812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>
          <a:xfrm>
            <a:off x="381000" y="457200"/>
            <a:ext cx="8382000" cy="5867400"/>
          </a:xfrm>
          <a:prstGeom prst="rect">
            <a:avLst/>
          </a:prstGeom>
          <a:solidFill>
            <a:schemeClr val="bg1"/>
          </a:solidFill>
          <a:ln>
            <a:solidFill>
              <a:srgbClr val="D8DC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8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447800" y="5562600"/>
            <a:ext cx="6257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r-Latn-CS"/>
              <a:t>NOVI LOGOS – Cara Dušana 48 – Belgrade – T: 381 11 2636 520 – office@logos-edu.rs – www-logos-edu.rs</a:t>
            </a:r>
            <a:endParaRPr lang="en-US"/>
          </a:p>
        </p:txBody>
      </p:sp>
      <p:pic>
        <p:nvPicPr>
          <p:cNvPr id="4099" name="Picture 10" descr="logos cvetici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5788" y="3617913"/>
            <a:ext cx="938212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2" descr="D:\LogoLogos\logos CIR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4343400"/>
            <a:ext cx="365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0" y="0"/>
          <a:ext cx="91440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381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Latn-CS" sz="3000" dirty="0" smtClean="0"/>
                    </a:p>
                    <a:p>
                      <a:endParaRPr lang="sr-Latn-CS" sz="1800" dirty="0" smtClean="0"/>
                    </a:p>
                  </a:txBody>
                  <a:tcPr>
                    <a:solidFill>
                      <a:srgbClr val="D8DC30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990600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4"/>
          <p:cNvSpPr>
            <a:spLocks noGrp="1"/>
          </p:cNvSpPr>
          <p:nvPr>
            <p:ph type="ctrTitle"/>
          </p:nvPr>
        </p:nvSpPr>
        <p:spPr bwMode="auto">
          <a:xfrm>
            <a:off x="381000" y="1371600"/>
            <a:ext cx="8305800" cy="14478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Pravougaonik 3"/>
          <p:cNvSpPr/>
          <p:nvPr/>
        </p:nvSpPr>
        <p:spPr>
          <a:xfrm>
            <a:off x="381000" y="1524000"/>
            <a:ext cx="8305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r-Cyrl-CS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Историја</a:t>
            </a:r>
            <a:r>
              <a:rPr lang="en-US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,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r-Latn-CS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VII </a:t>
            </a:r>
            <a:r>
              <a:rPr lang="sr-Cyrl-CS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разред</a:t>
            </a:r>
            <a:r>
              <a:rPr lang="sr-Latn-C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ugaonik 2"/>
          <p:cNvSpPr/>
          <p:nvPr/>
        </p:nvSpPr>
        <p:spPr>
          <a:xfrm>
            <a:off x="304800" y="914400"/>
            <a:ext cx="85344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sr-Cyrl-CS" sz="2400" b="1" dirty="0" smtClean="0">
                <a:solidFill>
                  <a:srgbClr val="FFFF00"/>
                </a:solidFill>
              </a:rPr>
              <a:t>Под командом генерала  Јулиса Гранта Север је успео да однесе низ победа.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4" name="Pravougaonik 3"/>
          <p:cNvSpPr/>
          <p:nvPr/>
        </p:nvSpPr>
        <p:spPr>
          <a:xfrm>
            <a:off x="381000" y="5257800"/>
            <a:ext cx="8382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r-Cyrl-CS" sz="2400" b="1" dirty="0" smtClean="0">
                <a:solidFill>
                  <a:srgbClr val="FFFF00"/>
                </a:solidFill>
              </a:rPr>
              <a:t>Пресудна победа Севера код </a:t>
            </a:r>
            <a:r>
              <a:rPr lang="sr-Cyrl-CS" sz="2400" b="1" dirty="0" err="1" smtClean="0">
                <a:solidFill>
                  <a:srgbClr val="FFFF00"/>
                </a:solidFill>
              </a:rPr>
              <a:t>Гетисбурга</a:t>
            </a:r>
            <a:r>
              <a:rPr lang="sr-Cyrl-CS" sz="2400" b="1" dirty="0" smtClean="0">
                <a:solidFill>
                  <a:srgbClr val="FFFF00"/>
                </a:solidFill>
              </a:rPr>
              <a:t> 1863</a:t>
            </a:r>
            <a:r>
              <a:rPr lang="sr-Latn-CS" sz="2400" b="1" dirty="0" smtClean="0">
                <a:solidFill>
                  <a:srgbClr val="FFFF00"/>
                </a:solidFill>
              </a:rPr>
              <a:t>.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5" name="Pravougaonik 4"/>
          <p:cNvSpPr/>
          <p:nvPr/>
        </p:nvSpPr>
        <p:spPr>
          <a:xfrm>
            <a:off x="381000" y="5562600"/>
            <a:ext cx="8305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CS" b="1" dirty="0" smtClean="0"/>
          </a:p>
          <a:p>
            <a:r>
              <a:rPr lang="sr-Cyrl-CS" sz="2400" b="1" dirty="0" smtClean="0"/>
              <a:t>До 1865</a:t>
            </a:r>
            <a:r>
              <a:rPr lang="sr-Latn-RS" sz="2400" b="1" dirty="0" smtClean="0"/>
              <a:t>,</a:t>
            </a:r>
            <a:r>
              <a:rPr lang="sr-Cyrl-CS" sz="2400" b="1" dirty="0" smtClean="0"/>
              <a:t> Југ приморан да капитулира. Линколн је прогласио </a:t>
            </a:r>
            <a:r>
              <a:rPr lang="sr-Cyrl-CS" sz="2400" b="1" dirty="0" smtClean="0">
                <a:solidFill>
                  <a:srgbClr val="FF0000"/>
                </a:solidFill>
              </a:rPr>
              <a:t>поново уједињење Југа са Севером</a:t>
            </a:r>
            <a:r>
              <a:rPr lang="sr-Cyrl-CS" sz="2400" b="1" dirty="0" smtClean="0"/>
              <a:t>.</a:t>
            </a:r>
            <a:endParaRPr lang="en-US" sz="2400" b="1" dirty="0"/>
          </a:p>
        </p:txBody>
      </p:sp>
      <p:pic>
        <p:nvPicPr>
          <p:cNvPr id="5122" name="Picture 2" descr="Резултат слика за битка код Гетисбург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752600"/>
            <a:ext cx="5867400" cy="3352800"/>
          </a:xfrm>
          <a:prstGeom prst="rect">
            <a:avLst/>
          </a:prstGeom>
          <a:noFill/>
        </p:spPr>
      </p:pic>
      <p:pic>
        <p:nvPicPr>
          <p:cNvPr id="5124" name="Picture 4" descr="Резултат слика за генерал Улис Гран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905000"/>
            <a:ext cx="2238375" cy="28575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4800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/>
              <a:t>Јулиса Грант</a:t>
            </a:r>
            <a:endParaRPr lang="en-US" dirty="0"/>
          </a:p>
        </p:txBody>
      </p:sp>
    </p:spTree>
  </p:cSld>
  <p:clrMapOvr>
    <a:masterClrMapping/>
  </p:clrMapOvr>
  <p:transition spd="med">
    <p:pull dir="d"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026" name="Picture 2" descr="https://m.ak.fbcdn.net/sphotos-f.ak/hphotos-ak-xpf1/v/t1.0-9/1507151_544215245709036_8630565851878877231_n.jpg?oh=e91c85f7cdd36b91c20008ca2512f8f8&amp;oe=553DAD10&amp;__gda__=1425627857_d307e810a610ca37742552161384e0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438400"/>
            <a:ext cx="7239000" cy="41338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838200"/>
            <a:ext cx="91440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Ратификацијом 13. уставног амандмана у Сједињеним Америчким Државама је 18. децембра </a:t>
            </a:r>
            <a:r>
              <a:rPr lang="ru-RU" sz="3200" b="1" dirty="0" smtClean="0">
                <a:solidFill>
                  <a:srgbClr val="FFFF00"/>
                </a:solidFill>
              </a:rPr>
              <a:t>1865. укинуто ропство.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4267200" y="714356"/>
            <a:ext cx="4162452" cy="120032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sr-Cyrl-CS" sz="2400" dirty="0" smtClean="0">
                <a:solidFill>
                  <a:schemeClr val="accent3">
                    <a:lumMod val="75000"/>
                  </a:schemeClr>
                </a:solidFill>
              </a:rPr>
              <a:t>1865. убијен је</a:t>
            </a:r>
            <a:r>
              <a:rPr lang="sr-Cyrl-CS" sz="2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sr-Cyrl-CS" sz="2400" b="1" dirty="0" smtClean="0">
                <a:solidFill>
                  <a:srgbClr val="FFFF00"/>
                </a:solidFill>
              </a:rPr>
              <a:t>Абрахам Линколн, ослободилац робова.</a:t>
            </a:r>
            <a:r>
              <a:rPr lang="sr-Cyrl-CS" sz="2400" dirty="0" smtClean="0">
                <a:solidFill>
                  <a:srgbClr val="FFFF00"/>
                </a:solidFill>
              </a:rPr>
              <a:t>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" name="Okvir za tekst 3"/>
          <p:cNvSpPr txBox="1"/>
          <p:nvPr/>
        </p:nvSpPr>
        <p:spPr>
          <a:xfrm>
            <a:off x="3962400" y="2057400"/>
            <a:ext cx="48006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CS" sz="2800" b="1" dirty="0" smtClean="0">
                <a:solidFill>
                  <a:srgbClr val="FFFF00"/>
                </a:solidFill>
              </a:rPr>
              <a:t>Линколн је најуспешнији </a:t>
            </a:r>
            <a:r>
              <a:rPr lang="sr-Cyrl-CS" sz="2800" b="1" dirty="0" err="1" smtClean="0">
                <a:solidFill>
                  <a:srgbClr val="FFFF00"/>
                </a:solidFill>
              </a:rPr>
              <a:t>амерчки</a:t>
            </a:r>
            <a:r>
              <a:rPr lang="sr-Cyrl-CS" sz="2800" b="1" dirty="0" smtClean="0">
                <a:solidFill>
                  <a:srgbClr val="FFFF00"/>
                </a:solidFill>
              </a:rPr>
              <a:t> председник.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6" name="Pravougaonik 5"/>
          <p:cNvSpPr/>
          <p:nvPr/>
        </p:nvSpPr>
        <p:spPr>
          <a:xfrm>
            <a:off x="4038600" y="2667000"/>
            <a:ext cx="480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CS" sz="2400" dirty="0" smtClean="0"/>
          </a:p>
          <a:p>
            <a:pPr>
              <a:buFont typeface="Arial" pitchFamily="34" charset="0"/>
              <a:buChar char="•"/>
            </a:pPr>
            <a:r>
              <a:rPr lang="sr-Cyrl-C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 су купиле Аљаску од Ру</a:t>
            </a:r>
            <a:r>
              <a:rPr lang="sr-Cyrl-R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ског цара Александра</a:t>
            </a:r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II</a:t>
            </a:r>
            <a:r>
              <a:rPr lang="en-GB" sz="2400" b="1" dirty="0" smtClean="0">
                <a:solidFill>
                  <a:srgbClr val="FFFF00"/>
                </a:solidFill>
              </a:rPr>
              <a:t>.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endParaRPr lang="sr-Cyrl-CS" sz="2400" b="1" dirty="0" smtClean="0"/>
          </a:p>
        </p:txBody>
      </p:sp>
      <p:sp>
        <p:nvSpPr>
          <p:cNvPr id="7" name="Okvir za tekst 6"/>
          <p:cNvSpPr txBox="1"/>
          <p:nvPr/>
        </p:nvSpPr>
        <p:spPr>
          <a:xfrm>
            <a:off x="609600" y="4800600"/>
            <a:ext cx="7962928" cy="138499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CS" sz="2800" dirty="0" smtClean="0">
                <a:solidFill>
                  <a:schemeClr val="tx1"/>
                </a:solidFill>
              </a:rPr>
              <a:t>Краје</a:t>
            </a:r>
            <a:r>
              <a:rPr lang="sr-Cyrl-CS" sz="2800" dirty="0" smtClean="0"/>
              <a:t>м</a:t>
            </a:r>
            <a:r>
              <a:rPr lang="sr-Cyrl-CS" sz="2800" dirty="0" smtClean="0">
                <a:solidFill>
                  <a:schemeClr val="tx1"/>
                </a:solidFill>
              </a:rPr>
              <a:t> </a:t>
            </a:r>
            <a:r>
              <a:rPr lang="sr-Latn-CS" sz="2800" dirty="0" smtClean="0">
                <a:solidFill>
                  <a:schemeClr val="tx1"/>
                </a:solidFill>
              </a:rPr>
              <a:t>XIX </a:t>
            </a:r>
            <a:r>
              <a:rPr lang="sr-Cyrl-CS" sz="2800" dirty="0" smtClean="0">
                <a:solidFill>
                  <a:schemeClr val="tx1"/>
                </a:solidFill>
              </a:rPr>
              <a:t>века </a:t>
            </a:r>
            <a:r>
              <a:rPr lang="sr-Cyrl-CS" sz="2800" b="1" dirty="0" smtClean="0">
                <a:solidFill>
                  <a:schemeClr val="tx1"/>
                </a:solidFill>
              </a:rPr>
              <a:t>Шпанско-амерички</a:t>
            </a:r>
            <a:r>
              <a:rPr lang="sr-Cyrl-CS" sz="2800" dirty="0" smtClean="0">
                <a:solidFill>
                  <a:schemeClr val="tx1"/>
                </a:solidFill>
              </a:rPr>
              <a:t> рат донео је превласт САД  у целој западној хемисфери.</a:t>
            </a:r>
            <a:endParaRPr lang="en-US" sz="2800" dirty="0"/>
          </a:p>
        </p:txBody>
      </p:sp>
      <p:sp>
        <p:nvSpPr>
          <p:cNvPr id="11" name="Pravougaonik 10"/>
          <p:cNvSpPr/>
          <p:nvPr/>
        </p:nvSpPr>
        <p:spPr>
          <a:xfrm>
            <a:off x="228601" y="4038600"/>
            <a:ext cx="4038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CS" sz="2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Абрахам Линколн</a:t>
            </a:r>
            <a:endParaRPr lang="en-US" sz="24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86200" y="3886200"/>
            <a:ext cx="52578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dirty="0" smtClean="0"/>
              <a:t> </a:t>
            </a:r>
            <a:r>
              <a:rPr lang="sr-Latn-CS" dirty="0" smtClean="0"/>
              <a:t>30. марта 1867. за 7.200.000 ( вредност која данас износи отприлике $ 96.604.813,22 )</a:t>
            </a:r>
            <a:endParaRPr lang="en-GB" dirty="0"/>
          </a:p>
        </p:txBody>
      </p:sp>
      <p:pic>
        <p:nvPicPr>
          <p:cNvPr id="3074" name="Picture 2" descr="Сродна сли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19200"/>
            <a:ext cx="3048000" cy="2743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 bwMode="auto">
          <a:xfrm>
            <a:off x="685800" y="2514600"/>
            <a:ext cx="7772400" cy="10858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err="1" smtClean="0"/>
              <a:t>Хвала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пажњи</a:t>
            </a:r>
            <a:r>
              <a:rPr lang="en-US" dirty="0" smtClean="0"/>
              <a:t>!</a:t>
            </a:r>
          </a:p>
        </p:txBody>
      </p:sp>
      <p:sp>
        <p:nvSpPr>
          <p:cNvPr id="9219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r-Cyrl-RS" dirty="0" smtClean="0"/>
              <a:t>Нови Логос</a:t>
            </a:r>
            <a:r>
              <a:rPr lang="sr-Latn-CS" dirty="0" smtClean="0"/>
              <a:t> – </a:t>
            </a:r>
            <a:r>
              <a:rPr lang="sr-Cyrl-RS" dirty="0" smtClean="0"/>
              <a:t>Цара Душана </a:t>
            </a:r>
            <a:r>
              <a:rPr lang="sr-Latn-CS" dirty="0" smtClean="0"/>
              <a:t>48 – </a:t>
            </a:r>
            <a:r>
              <a:rPr lang="sr-Cyrl-RS" dirty="0" smtClean="0"/>
              <a:t>Београд </a:t>
            </a:r>
            <a:r>
              <a:rPr lang="sr-Latn-CS" dirty="0" smtClean="0"/>
              <a:t>– T: 381 11 2636 520 – office@logos-edu.rs – www</a:t>
            </a:r>
            <a:r>
              <a:rPr lang="sr-Cyrl-RS" dirty="0" smtClean="0"/>
              <a:t>.</a:t>
            </a:r>
            <a:r>
              <a:rPr lang="sr-Latn-RS" dirty="0" smtClean="0"/>
              <a:t>l</a:t>
            </a:r>
            <a:r>
              <a:rPr lang="sr-Latn-CS" dirty="0" smtClean="0"/>
              <a:t>ogos-edu.rs</a:t>
            </a:r>
            <a:endParaRPr lang="en-US" dirty="0" smtClean="0"/>
          </a:p>
        </p:txBody>
      </p:sp>
    </p:spTree>
  </p:cSld>
  <p:clrMapOvr>
    <a:masterClrMapping/>
  </p:clrMapOvr>
  <p:transition spd="slow">
    <p:checker dir="vert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5"/>
          <p:cNvSpPr>
            <a:spLocks noGrp="1"/>
          </p:cNvSpPr>
          <p:nvPr>
            <p:ph type="ctrTitle"/>
          </p:nvPr>
        </p:nvSpPr>
        <p:spPr bwMode="auto">
          <a:xfrm>
            <a:off x="685800" y="0"/>
            <a:ext cx="7772400" cy="36004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r-Cyrl-C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Грађански рат у Сједињеним Америчким Државама</a:t>
            </a:r>
            <a:br>
              <a:rPr lang="sr-Cyrl-C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sr-Latn-C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147" name="Subtitle 6"/>
          <p:cNvSpPr>
            <a:spLocks noGrp="1"/>
          </p:cNvSpPr>
          <p:nvPr>
            <p:ph type="subTitle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r-Cyrl-C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Душица Максимовић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zo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zaobljenih uglova 1"/>
          <p:cNvSpPr/>
          <p:nvPr/>
        </p:nvSpPr>
        <p:spPr>
          <a:xfrm>
            <a:off x="381000" y="457200"/>
            <a:ext cx="8382000" cy="85725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kvir za tekst 2"/>
          <p:cNvSpPr txBox="1"/>
          <p:nvPr/>
        </p:nvSpPr>
        <p:spPr>
          <a:xfrm>
            <a:off x="428596" y="533400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400" dirty="0" smtClean="0"/>
              <a:t>У време оснивања САД најбројнији становници били су Енглези  па је енглески постао службени језик.</a:t>
            </a:r>
            <a:endParaRPr lang="en-US" sz="2400" dirty="0"/>
          </a:p>
        </p:txBody>
      </p:sp>
      <p:sp>
        <p:nvSpPr>
          <p:cNvPr id="4" name="Pravougaonik sa zaobljenim dijagonalnim uglovima 3"/>
          <p:cNvSpPr/>
          <p:nvPr/>
        </p:nvSpPr>
        <p:spPr>
          <a:xfrm>
            <a:off x="381000" y="1752600"/>
            <a:ext cx="8477280" cy="1219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5" name="Okvir za tekst 4"/>
          <p:cNvSpPr txBox="1"/>
          <p:nvPr/>
        </p:nvSpPr>
        <p:spPr>
          <a:xfrm>
            <a:off x="457200" y="1752600"/>
            <a:ext cx="8472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rgbClr val="FFFF00"/>
                </a:solidFill>
              </a:rPr>
              <a:t>У </a:t>
            </a:r>
            <a:r>
              <a:rPr lang="sr-Latn-CS" sz="2400" b="1" dirty="0" smtClean="0">
                <a:solidFill>
                  <a:srgbClr val="FFFF00"/>
                </a:solidFill>
              </a:rPr>
              <a:t>XIX</a:t>
            </a:r>
            <a:r>
              <a:rPr lang="sr-Cyrl-CS" sz="2400" b="1" dirty="0" smtClean="0">
                <a:solidFill>
                  <a:srgbClr val="FFFF00"/>
                </a:solidFill>
              </a:rPr>
              <a:t> веку САД се шире </a:t>
            </a:r>
            <a:r>
              <a:rPr lang="sr-Cyrl-CS" sz="2400" b="1" dirty="0" smtClean="0">
                <a:solidFill>
                  <a:schemeClr val="bg1"/>
                </a:solidFill>
              </a:rPr>
              <a:t>куповином и припајањем територија ,</a:t>
            </a:r>
            <a:r>
              <a:rPr lang="sr-Cyrl-CS" sz="2400" b="1" dirty="0" err="1" smtClean="0">
                <a:solidFill>
                  <a:schemeClr val="bg1"/>
                </a:solidFill>
              </a:rPr>
              <a:t>победивши</a:t>
            </a:r>
            <a:r>
              <a:rPr lang="sr-Cyrl-CS" sz="2400" b="1" dirty="0" smtClean="0">
                <a:solidFill>
                  <a:schemeClr val="bg1"/>
                </a:solidFill>
              </a:rPr>
              <a:t> у рату Мексико ,</a:t>
            </a:r>
          </a:p>
          <a:p>
            <a:r>
              <a:rPr lang="sr-Cyrl-CS" sz="2400" b="1" dirty="0" smtClean="0">
                <a:solidFill>
                  <a:srgbClr val="FFFF00"/>
                </a:solidFill>
              </a:rPr>
              <a:t>од Атлантика  до Пацифика</a:t>
            </a:r>
            <a:r>
              <a:rPr lang="sr-Cyrl-CS" sz="2400" dirty="0" smtClean="0">
                <a:solidFill>
                  <a:schemeClr val="bg1"/>
                </a:solidFill>
              </a:rPr>
              <a:t>.</a:t>
            </a:r>
            <a:r>
              <a:rPr lang="sr-Cyrl-CS" sz="2400" dirty="0" smtClean="0"/>
              <a:t>  </a:t>
            </a:r>
            <a:endParaRPr lang="en-US" sz="2400" dirty="0"/>
          </a:p>
        </p:txBody>
      </p:sp>
      <p:sp>
        <p:nvSpPr>
          <p:cNvPr id="6" name="Pravougaonik zaobljenih uglova 5"/>
          <p:cNvSpPr/>
          <p:nvPr/>
        </p:nvSpPr>
        <p:spPr>
          <a:xfrm>
            <a:off x="0" y="3962400"/>
            <a:ext cx="6248400" cy="2438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kvir za tekst 6"/>
          <p:cNvSpPr txBox="1"/>
          <p:nvPr/>
        </p:nvSpPr>
        <p:spPr>
          <a:xfrm>
            <a:off x="228600" y="4038600"/>
            <a:ext cx="61722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rgbClr val="FFFF00"/>
                </a:solidFill>
              </a:rPr>
              <a:t>Колонизација ,,Далеког  запада</a:t>
            </a:r>
            <a:r>
              <a:rPr lang="sr-Latn-RS" sz="2400" b="1" dirty="0" smtClean="0">
                <a:solidFill>
                  <a:srgbClr val="FFFF00"/>
                </a:solidFill>
              </a:rPr>
              <a:t>”</a:t>
            </a:r>
            <a:r>
              <a:rPr lang="sr-Cyrl-CS" sz="2400" b="1" dirty="0" smtClean="0">
                <a:solidFill>
                  <a:srgbClr val="FFFF00"/>
                </a:solidFill>
              </a:rPr>
              <a:t>-</a:t>
            </a:r>
            <a:r>
              <a:rPr lang="sr-Cyrl-CS" sz="2200" b="1" dirty="0" smtClean="0">
                <a:solidFill>
                  <a:srgbClr val="FFFF00"/>
                </a:solidFill>
              </a:rPr>
              <a:t>бели</a:t>
            </a:r>
            <a:r>
              <a:rPr lang="sr-Cyrl-CS" sz="2200" dirty="0" smtClean="0">
                <a:solidFill>
                  <a:srgbClr val="FFFF00"/>
                </a:solidFill>
              </a:rPr>
              <a:t> </a:t>
            </a:r>
            <a:r>
              <a:rPr lang="sr-Cyrl-CS" sz="2200" b="1" dirty="0" smtClean="0">
                <a:solidFill>
                  <a:srgbClr val="FFFF00"/>
                </a:solidFill>
              </a:rPr>
              <a:t>досељеници,</a:t>
            </a:r>
            <a:r>
              <a:rPr lang="sr-Cyrl-CS" sz="2200" dirty="0" smtClean="0"/>
              <a:t>у потр</a:t>
            </a:r>
            <a:r>
              <a:rPr lang="sr-Cyrl-RS" sz="2200" dirty="0" smtClean="0"/>
              <a:t>а</a:t>
            </a:r>
            <a:r>
              <a:rPr lang="sr-Cyrl-CS" sz="2200" dirty="0" smtClean="0"/>
              <a:t>зи за бољим животом, </a:t>
            </a:r>
          </a:p>
          <a:p>
            <a:r>
              <a:rPr lang="sr-Cyrl-CS" sz="2200" b="1" dirty="0" smtClean="0">
                <a:solidFill>
                  <a:srgbClr val="FFFF00"/>
                </a:solidFill>
              </a:rPr>
              <a:t>з</a:t>
            </a:r>
            <a:r>
              <a:rPr lang="sr-Latn-CS" sz="2200" b="1" dirty="0" smtClean="0">
                <a:solidFill>
                  <a:srgbClr val="FFFF00"/>
                </a:solidFill>
              </a:rPr>
              <a:t>a</a:t>
            </a:r>
            <a:r>
              <a:rPr lang="sr-Cyrl-CS" sz="2200" b="1" dirty="0" smtClean="0">
                <a:solidFill>
                  <a:srgbClr val="FFFF00"/>
                </a:solidFill>
              </a:rPr>
              <a:t>узимају индијанске територије </a:t>
            </a:r>
            <a:r>
              <a:rPr lang="sr-Latn-RS" sz="2200" b="1" dirty="0" smtClean="0">
                <a:solidFill>
                  <a:srgbClr val="FFFF00"/>
                </a:solidFill>
              </a:rPr>
              <a:t>, </a:t>
            </a:r>
            <a:r>
              <a:rPr lang="sr-Cyrl-CS" sz="2200" dirty="0" smtClean="0"/>
              <a:t>прелазећи Стеновите планине</a:t>
            </a:r>
            <a:r>
              <a:rPr lang="sr-Latn-RS" sz="2200" dirty="0" smtClean="0"/>
              <a:t>, </a:t>
            </a:r>
            <a:r>
              <a:rPr lang="sr-Cyrl-CS" sz="2200" dirty="0" smtClean="0"/>
              <a:t>простране </a:t>
            </a:r>
            <a:endParaRPr lang="sr-Latn-CS" sz="2200" dirty="0" smtClean="0"/>
          </a:p>
          <a:p>
            <a:r>
              <a:rPr lang="sr-Cyrl-CS" sz="2200" dirty="0" smtClean="0"/>
              <a:t>територије у </a:t>
            </a:r>
            <a:r>
              <a:rPr lang="sr-Latn-CS" sz="2200" dirty="0" smtClean="0"/>
              <a:t>O</a:t>
            </a:r>
            <a:r>
              <a:rPr lang="sr-Cyrl-CS" sz="2200" dirty="0" smtClean="0"/>
              <a:t>регону и Калифорнији</a:t>
            </a:r>
            <a:r>
              <a:rPr lang="en-GB" sz="2200" dirty="0" smtClean="0"/>
              <a:t>.</a:t>
            </a:r>
            <a:endParaRPr lang="sr-Cyrl-CS" sz="2200" dirty="0" smtClean="0"/>
          </a:p>
          <a:p>
            <a:r>
              <a:rPr lang="sr-Cyrl-CS" sz="2200" b="1" dirty="0" smtClean="0"/>
              <a:t>Вестерн филмови</a:t>
            </a:r>
            <a:r>
              <a:rPr lang="sr-Cyrl-CS" sz="2200" dirty="0" smtClean="0"/>
              <a:t>.</a:t>
            </a:r>
            <a:endParaRPr lang="en-US" sz="2200" dirty="0"/>
          </a:p>
        </p:txBody>
      </p:sp>
      <p:sp>
        <p:nvSpPr>
          <p:cNvPr id="13" name="Pravougaonik 12"/>
          <p:cNvSpPr/>
          <p:nvPr/>
        </p:nvSpPr>
        <p:spPr>
          <a:xfrm>
            <a:off x="1" y="3200400"/>
            <a:ext cx="86105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2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Бели  досељеници су потиснули Индијанце на зап</a:t>
            </a:r>
            <a:r>
              <a:rPr lang="sr-Cyrl-RS" sz="2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r>
              <a:rPr lang="sr-Cyrl-CS" sz="2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ду</a:t>
            </a:r>
            <a:endParaRPr lang="sr-Latn-CS" sz="2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266" name="Picture 2" descr="Сродна сл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3581400"/>
            <a:ext cx="3200400" cy="32766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7150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/>
              <a:t>Индијанске територије пре инвазије Европљана у Северној Америци </a:t>
            </a:r>
            <a:endParaRPr lang="en-US" sz="2000" b="1" dirty="0"/>
          </a:p>
        </p:txBody>
      </p:sp>
      <p:pic>
        <p:nvPicPr>
          <p:cNvPr id="10242" name="Picture 2" descr="http://svjetlo.com/sites/default/files/styles/large/public/indijanska_plemena.jpg?itok=dGDn1d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838200"/>
            <a:ext cx="7543800" cy="4495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54730"/>
            <a:ext cx="7772400" cy="457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i45.tinypic.com/f03g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5486400" cy="3276600"/>
          </a:xfrm>
          <a:prstGeom prst="rect">
            <a:avLst/>
          </a:prstGeom>
          <a:noFill/>
        </p:spPr>
      </p:pic>
      <p:pic>
        <p:nvPicPr>
          <p:cNvPr id="24578" name="Picture 2" descr="http://i005.radikal.ru/1103/df/e08ed4ca43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0"/>
            <a:ext cx="3657600" cy="2590800"/>
          </a:xfrm>
          <a:prstGeom prst="rect">
            <a:avLst/>
          </a:prstGeom>
          <a:noFill/>
        </p:spPr>
      </p:pic>
      <p:pic>
        <p:nvPicPr>
          <p:cNvPr id="24580" name="Picture 4" descr="http://www.rts.rs/upload/thumbnail/2014/03/01/2881888_indijanci-tamb.jpg?fileSize=48749&amp;contentType=image/jpeg&amp;lastModified=13936744980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2667000"/>
            <a:ext cx="3657600" cy="2438400"/>
          </a:xfrm>
          <a:prstGeom prst="rect">
            <a:avLst/>
          </a:prstGeom>
          <a:noFill/>
        </p:spPr>
      </p:pic>
      <p:pic>
        <p:nvPicPr>
          <p:cNvPr id="24582" name="Picture 6" descr="http://www.rts.rs/upload/storyBoxImageData/2014/03/01/15893989/Indijanci,-foto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257549"/>
            <a:ext cx="5486400" cy="3600451"/>
          </a:xfrm>
          <a:prstGeom prst="rect">
            <a:avLst/>
          </a:prstGeom>
          <a:noFill/>
        </p:spPr>
      </p:pic>
      <p:pic>
        <p:nvPicPr>
          <p:cNvPr id="24584" name="Picture 8" descr="https://encrypted-tbn2.gstatic.com/images?q=tbn:ANd9GcScuyqBa6GdaRW9JGQ6AYvGv2EGhKACn2jDuQF8Sh3V3cG6LI2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5029200"/>
            <a:ext cx="3657600" cy="1828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zaobljenih uglova 1"/>
          <p:cNvSpPr/>
          <p:nvPr/>
        </p:nvSpPr>
        <p:spPr>
          <a:xfrm>
            <a:off x="214282" y="285728"/>
            <a:ext cx="871543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kvir za tekst 2"/>
          <p:cNvSpPr txBox="1"/>
          <p:nvPr/>
        </p:nvSpPr>
        <p:spPr>
          <a:xfrm>
            <a:off x="357158" y="357166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dirty="0" smtClean="0">
                <a:solidFill>
                  <a:schemeClr val="bg1"/>
                </a:solidFill>
              </a:rPr>
              <a:t>,,</a:t>
            </a:r>
            <a:r>
              <a:rPr lang="sr-Cyrl-CS" sz="2200" b="1" dirty="0" smtClean="0">
                <a:solidFill>
                  <a:srgbClr val="FFFF00"/>
                </a:solidFill>
              </a:rPr>
              <a:t>Померање  граница </a:t>
            </a:r>
            <a:r>
              <a:rPr lang="sr-Cyrl-CS" sz="2200" dirty="0" smtClean="0">
                <a:solidFill>
                  <a:schemeClr val="bg1"/>
                </a:solidFill>
              </a:rPr>
              <a:t>“ постаје велики идеал америчке државе.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4" name="Pravougaonik sa zaobljenim dijagonalnim uglovima 3"/>
          <p:cNvSpPr/>
          <p:nvPr/>
        </p:nvSpPr>
        <p:spPr>
          <a:xfrm>
            <a:off x="285720" y="1643050"/>
            <a:ext cx="8572560" cy="714380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kvir za tekst 5"/>
          <p:cNvSpPr txBox="1"/>
          <p:nvPr/>
        </p:nvSpPr>
        <p:spPr>
          <a:xfrm>
            <a:off x="428596" y="1571612"/>
            <a:ext cx="8286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200" b="1" dirty="0" smtClean="0"/>
              <a:t>Када је у Калифорнији откривено злато, досељенике је захватила</a:t>
            </a:r>
            <a:r>
              <a:rPr lang="sr-Cyrl-CS" sz="2200" b="1" dirty="0" smtClean="0">
                <a:solidFill>
                  <a:srgbClr val="FFFF00"/>
                </a:solidFill>
              </a:rPr>
              <a:t> ,,златна грозница”- општа потрага за златом</a:t>
            </a:r>
            <a:r>
              <a:rPr lang="sr-Cyrl-CS" sz="2200" b="1" dirty="0" smtClean="0"/>
              <a:t>. </a:t>
            </a:r>
            <a:endParaRPr lang="en-US" sz="2200" b="1" dirty="0"/>
          </a:p>
        </p:txBody>
      </p:sp>
      <p:sp>
        <p:nvSpPr>
          <p:cNvPr id="7" name="Pravougaonik zaobljenih uglova 6"/>
          <p:cNvSpPr/>
          <p:nvPr/>
        </p:nvSpPr>
        <p:spPr>
          <a:xfrm>
            <a:off x="285720" y="3214686"/>
            <a:ext cx="8643998" cy="1281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kvir za tekst 7"/>
          <p:cNvSpPr txBox="1"/>
          <p:nvPr/>
        </p:nvSpPr>
        <p:spPr>
          <a:xfrm>
            <a:off x="304800" y="3276600"/>
            <a:ext cx="883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200" b="1" dirty="0" smtClean="0"/>
              <a:t>Индијанци су лако постали жртве досељеника и власти САД. Одузета им је земља . Отпор је био узалудан против ватреног оружја. Многи су  умрли од алкохола, грипа и малих богиња</a:t>
            </a:r>
            <a:r>
              <a:rPr lang="sr-Cyrl-CS" sz="2200" dirty="0" smtClean="0"/>
              <a:t>.</a:t>
            </a:r>
            <a:endParaRPr lang="en-US" sz="2200" dirty="0"/>
          </a:p>
        </p:txBody>
      </p:sp>
      <p:sp>
        <p:nvSpPr>
          <p:cNvPr id="10" name="Pravougaonik sa zaobljenim dijagonalnim uglovima 9"/>
          <p:cNvSpPr/>
          <p:nvPr/>
        </p:nvSpPr>
        <p:spPr>
          <a:xfrm>
            <a:off x="214282" y="5214950"/>
            <a:ext cx="8643998" cy="8572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kvir za tekst 10"/>
          <p:cNvSpPr txBox="1"/>
          <p:nvPr/>
        </p:nvSpPr>
        <p:spPr>
          <a:xfrm>
            <a:off x="214282" y="5214950"/>
            <a:ext cx="8643998" cy="138499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CS" sz="2800" b="1" dirty="0" smtClean="0"/>
              <a:t>Индијанци су убрзо приморани да се преселе у </a:t>
            </a:r>
            <a:r>
              <a:rPr lang="sr-Cyrl-CS" sz="2800" b="1" dirty="0" smtClean="0">
                <a:solidFill>
                  <a:srgbClr val="FFFF00"/>
                </a:solidFill>
              </a:rPr>
              <a:t>резервате</a:t>
            </a:r>
            <a:r>
              <a:rPr lang="sr-Latn-RS" sz="2800" b="1" dirty="0" smtClean="0">
                <a:solidFill>
                  <a:srgbClr val="FFFF00"/>
                </a:solidFill>
              </a:rPr>
              <a:t>-</a:t>
            </a:r>
            <a:r>
              <a:rPr lang="sr-Cyrl-CS" sz="2800" b="1" dirty="0" smtClean="0">
                <a:solidFill>
                  <a:srgbClr val="FFFF00"/>
                </a:solidFill>
              </a:rPr>
              <a:t> ограничена подручја </a:t>
            </a:r>
            <a:r>
              <a:rPr lang="sr-Cyrl-CS" sz="2800" b="1" dirty="0" smtClean="0"/>
              <a:t>често непогодна за живот</a:t>
            </a:r>
            <a:r>
              <a:rPr lang="sr-Cyrl-C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ransition>
    <p:pull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8305800" cy="120032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rgbClr val="FFFF00"/>
                </a:solidFill>
              </a:rPr>
              <a:t>Из Африке су довођени робови</a:t>
            </a:r>
            <a:r>
              <a:rPr lang="sr-Cyrl-CS" sz="2400" dirty="0" smtClean="0"/>
              <a:t>.</a:t>
            </a:r>
          </a:p>
          <a:p>
            <a:r>
              <a:rPr lang="sr-Cyrl-CS" sz="2400" dirty="0" smtClean="0"/>
              <a:t>Највише су насељавани на пољопривредном југу земље. </a:t>
            </a:r>
            <a:endParaRPr lang="en-US" sz="2400" dirty="0" smtClean="0"/>
          </a:p>
        </p:txBody>
      </p:sp>
      <p:pic>
        <p:nvPicPr>
          <p:cNvPr id="3" name="Picture 2" descr="Резултат слика за робови раде на плантажама памука у СА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2133600"/>
            <a:ext cx="3124200" cy="3657600"/>
          </a:xfrm>
          <a:prstGeom prst="rect">
            <a:avLst/>
          </a:prstGeom>
          <a:noFill/>
        </p:spPr>
      </p:pic>
      <p:pic>
        <p:nvPicPr>
          <p:cNvPr id="26626" name="Picture 2" descr="Сродна сли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0"/>
            <a:ext cx="5638800" cy="35623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5791200"/>
            <a:ext cx="3124200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Лов на људе у Африци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gaonik 3"/>
          <p:cNvSpPr/>
          <p:nvPr/>
        </p:nvSpPr>
        <p:spPr>
          <a:xfrm>
            <a:off x="428596" y="3200400"/>
            <a:ext cx="8286808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CS" sz="2800" dirty="0" smtClean="0"/>
              <a:t>Средином </a:t>
            </a:r>
            <a:r>
              <a:rPr lang="sr-Latn-CS" sz="2800" dirty="0" smtClean="0"/>
              <a:t>XIX </a:t>
            </a:r>
            <a:r>
              <a:rPr lang="sr-Cyrl-CS" sz="2800" dirty="0" smtClean="0"/>
              <a:t>века појавио се </a:t>
            </a:r>
            <a:r>
              <a:rPr lang="sr-Cyrl-CS" sz="2800" b="1" dirty="0" smtClean="0">
                <a:solidFill>
                  <a:srgbClr val="FFFF00"/>
                </a:solidFill>
              </a:rPr>
              <a:t>аболиционистички покрет</a:t>
            </a:r>
            <a:r>
              <a:rPr lang="sr-Cyrl-CS" sz="2800" dirty="0" smtClean="0">
                <a:solidFill>
                  <a:srgbClr val="FFFF00"/>
                </a:solidFill>
              </a:rPr>
              <a:t> захтева</a:t>
            </a:r>
            <a:r>
              <a:rPr lang="sr-Latn-RS" sz="2800" dirty="0" smtClean="0">
                <a:solidFill>
                  <a:srgbClr val="FFFF00"/>
                </a:solidFill>
              </a:rPr>
              <a:t>o </a:t>
            </a:r>
            <a:r>
              <a:rPr lang="sr-Cyrl-CS" sz="2800" dirty="0" smtClean="0">
                <a:solidFill>
                  <a:srgbClr val="FFFF00"/>
                </a:solidFill>
              </a:rPr>
              <a:t>ослобођење робова.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" name="Pravougaonik zaobljenih uglova 4"/>
          <p:cNvSpPr/>
          <p:nvPr/>
        </p:nvSpPr>
        <p:spPr>
          <a:xfrm>
            <a:off x="428596" y="4429132"/>
            <a:ext cx="8429684" cy="7143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b="1" dirty="0" smtClean="0">
                <a:solidFill>
                  <a:srgbClr val="FFFF00"/>
                </a:solidFill>
              </a:rPr>
              <a:t>САД се у</a:t>
            </a:r>
            <a:r>
              <a:rPr lang="sr-Latn-CS" sz="2400" b="1" dirty="0" smtClean="0">
                <a:solidFill>
                  <a:srgbClr val="FFFF00"/>
                </a:solidFill>
              </a:rPr>
              <a:t> XIX </a:t>
            </a:r>
            <a:r>
              <a:rPr lang="sr-Cyrl-CS" sz="2400" b="1" dirty="0" smtClean="0">
                <a:solidFill>
                  <a:srgbClr val="FFFF00"/>
                </a:solidFill>
              </a:rPr>
              <a:t>веку нису мешале у европску и светску политику</a:t>
            </a:r>
            <a:r>
              <a:rPr lang="sr-Cyrl-CS" sz="2400" dirty="0" smtClean="0">
                <a:solidFill>
                  <a:schemeClr val="tx1"/>
                </a:solidFill>
              </a:rPr>
              <a:t>.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Pravougaonik sa zaobljenim dijagonalnim uglovima 6"/>
          <p:cNvSpPr/>
          <p:nvPr/>
        </p:nvSpPr>
        <p:spPr>
          <a:xfrm>
            <a:off x="428596" y="5486400"/>
            <a:ext cx="8358246" cy="58580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800" b="1" dirty="0" smtClean="0">
                <a:solidFill>
                  <a:srgbClr val="FFFF00"/>
                </a:solidFill>
              </a:rPr>
              <a:t>Монроова доктрина</a:t>
            </a:r>
            <a:r>
              <a:rPr lang="sr-Cyrl-CS" sz="2800" dirty="0" smtClean="0">
                <a:solidFill>
                  <a:srgbClr val="FFFF00"/>
                </a:solidFill>
              </a:rPr>
              <a:t>-Америка, Американцима</a:t>
            </a:r>
            <a:r>
              <a:rPr lang="sr-Cyrl-CS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Okvir za tekst 7"/>
          <p:cNvSpPr txBox="1"/>
          <p:nvPr/>
        </p:nvSpPr>
        <p:spPr>
          <a:xfrm>
            <a:off x="357158" y="6172201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400" b="1" dirty="0" smtClean="0">
                <a:solidFill>
                  <a:srgbClr val="C00000"/>
                </a:solidFill>
              </a:rPr>
              <a:t>Осмислио председник Џејмс Монро 1823.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0" name="Pravougaonik 9"/>
          <p:cNvSpPr/>
          <p:nvPr/>
        </p:nvSpPr>
        <p:spPr>
          <a:xfrm>
            <a:off x="0" y="2438400"/>
            <a:ext cx="685800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28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Робови раде на плантажама памука</a:t>
            </a:r>
            <a:endParaRPr lang="sr-Latn-CS" sz="28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343400" y="5105400"/>
            <a:ext cx="228600" cy="3810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 descr="Сродна сл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0"/>
            <a:ext cx="4724400" cy="25146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152400" y="357166"/>
            <a:ext cx="8839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Грађански рат у САД</a:t>
            </a:r>
            <a:r>
              <a:rPr lang="sr-Cyrl-C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sr-Cyrl-C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(1861-1865)</a:t>
            </a:r>
            <a:endParaRPr lang="sr-Latn-C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Pravougaonik 3"/>
          <p:cNvSpPr/>
          <p:nvPr/>
        </p:nvSpPr>
        <p:spPr>
          <a:xfrm>
            <a:off x="285720" y="1357298"/>
            <a:ext cx="64294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CS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Узроци рата</a:t>
            </a:r>
            <a:r>
              <a:rPr lang="sr-Cyrl-CS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sr-Latn-CS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Okvir za tekst 4"/>
          <p:cNvSpPr txBox="1"/>
          <p:nvPr/>
        </p:nvSpPr>
        <p:spPr>
          <a:xfrm>
            <a:off x="0" y="2000240"/>
            <a:ext cx="9144000" cy="138499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sr-Cyrl-CS" sz="2800" b="1" dirty="0" smtClean="0">
                <a:solidFill>
                  <a:schemeClr val="bg1"/>
                </a:solidFill>
              </a:rPr>
              <a:t>Супростављени ставови о питању ропства између индустријског Севера и пољопривредног Југа. </a:t>
            </a:r>
            <a:r>
              <a:rPr lang="sr-Cyrl-CS" sz="2800" b="1" dirty="0" smtClean="0">
                <a:solidFill>
                  <a:srgbClr val="FFFF00"/>
                </a:solidFill>
              </a:rPr>
              <a:t>Југ се противио укидању ропства </a:t>
            </a:r>
            <a:r>
              <a:rPr lang="sr-Cyrl-CS" sz="2800" b="1" dirty="0" smtClean="0">
                <a:solidFill>
                  <a:schemeClr val="bg1"/>
                </a:solidFill>
              </a:rPr>
              <a:t>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Okvir za tekst 5"/>
          <p:cNvSpPr txBox="1"/>
          <p:nvPr/>
        </p:nvSpPr>
        <p:spPr>
          <a:xfrm>
            <a:off x="381000" y="3657601"/>
            <a:ext cx="8763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800" b="1" dirty="0" smtClean="0"/>
              <a:t>1861.се отцепило 11 држава Југа чиме почиње грађански рат. </a:t>
            </a:r>
          </a:p>
          <a:p>
            <a:endParaRPr lang="sr-Cyrl-CS" sz="2600" dirty="0" smtClean="0"/>
          </a:p>
        </p:txBody>
      </p:sp>
      <p:sp>
        <p:nvSpPr>
          <p:cNvPr id="7" name="Okvir za tekst 6"/>
          <p:cNvSpPr txBox="1"/>
          <p:nvPr/>
        </p:nvSpPr>
        <p:spPr>
          <a:xfrm>
            <a:off x="457200" y="4191000"/>
            <a:ext cx="8686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CS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sr-Cyrl-CS" sz="2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sr-Cyrl-CS" sz="2600" b="1" dirty="0" smtClean="0">
                <a:solidFill>
                  <a:srgbClr val="FF0000"/>
                </a:solidFill>
              </a:rPr>
              <a:t>Снаге Југа су под командом генерала Роберта Лија </a:t>
            </a:r>
            <a:r>
              <a:rPr lang="sr-Cyrl-CS" sz="2600" b="1" dirty="0" smtClean="0">
                <a:solidFill>
                  <a:schemeClr val="accent6">
                    <a:lumMod val="50000"/>
                  </a:schemeClr>
                </a:solidFill>
              </a:rPr>
              <a:t>у почетку рата побеђивале војску Севера али је на крају рата победу славила војска Севера јер је имала више новца и морнарицу.</a:t>
            </a:r>
            <a:endParaRPr lang="en-US" sz="2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Pravougaonik 7"/>
          <p:cNvSpPr/>
          <p:nvPr/>
        </p:nvSpPr>
        <p:spPr>
          <a:xfrm>
            <a:off x="2286000" y="2828836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CS" dirty="0" smtClean="0"/>
          </a:p>
          <a:p>
            <a:r>
              <a:rPr lang="sr-Cyrl-CS" dirty="0" smtClean="0"/>
              <a:t> </a:t>
            </a:r>
            <a:endParaRPr lang="en-US" dirty="0" smtClean="0"/>
          </a:p>
        </p:txBody>
      </p:sp>
      <p:sp>
        <p:nvSpPr>
          <p:cNvPr id="6146" name="AutoShape 2" descr="Резултат слика за Роберт 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Резултат слика за Роберт 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Сродна сли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905000"/>
            <a:ext cx="3638550" cy="47625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133600" y="6553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rgbClr val="FF0000"/>
                </a:solidFill>
              </a:rPr>
              <a:t>Роберт </a:t>
            </a:r>
            <a:r>
              <a:rPr lang="sr-Cyrl-CS" b="1" dirty="0" smtClean="0">
                <a:solidFill>
                  <a:srgbClr val="FF0000"/>
                </a:solidFill>
              </a:rPr>
              <a:t>Ли</a:t>
            </a:r>
            <a:endParaRPr lang="en-US" dirty="0"/>
          </a:p>
        </p:txBody>
      </p:sp>
    </p:spTree>
  </p:cSld>
  <p:clrMapOvr>
    <a:masterClrMapping/>
  </p:clrMapOvr>
  <p:transition>
    <p:pull dir="d"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1577</TotalTime>
  <Words>440</Words>
  <Application>Microsoft Office PowerPoint</Application>
  <PresentationFormat>On-screen Show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1_Custom Design</vt:lpstr>
      <vt:lpstr>Custom Design</vt:lpstr>
      <vt:lpstr>2_Custom Design</vt:lpstr>
      <vt:lpstr>3_Custom Design</vt:lpstr>
      <vt:lpstr> </vt:lpstr>
      <vt:lpstr>Грађански рат у Сједињеним Америчким Државама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Хвала на пажњи!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</dc:creator>
  <cp:lastModifiedBy>Windows User</cp:lastModifiedBy>
  <cp:revision>182</cp:revision>
  <dcterms:created xsi:type="dcterms:W3CDTF">2011-07-26T11:14:02Z</dcterms:created>
  <dcterms:modified xsi:type="dcterms:W3CDTF">2018-02-19T18:53:41Z</dcterms:modified>
</cp:coreProperties>
</file>